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92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F6CEF49-E878-40F0-BD3A-71B10F122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9F808C6-8BC9-460F-964C-EA41F085AF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3A490C5-740A-4EA0-80D1-5D2CE0C71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4CCEF9A-45BD-4EDF-856A-EFEB5AFE5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C541E68-1115-4C39-9FAA-11B053BA4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944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359071-316E-401C-8CB0-78BD2BA25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E5A870-84FF-441D-84DC-96F717C7A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8DA59D-D2A2-4AB2-B470-DF10EA8EE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4840C14-0F4C-4447-ABDE-57FD2B5B8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737269A-871E-4789-A8C1-E0AA2886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8037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7DFD95B-80EC-4054-AEDF-89EBED65F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BE98198-1352-42F0-9E79-E39364464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8A10C81-3571-48F2-BF53-431772A75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B0A8488-2C4F-4837-976D-68A23CBEC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9515AF2-9459-4E17-B4CE-1A02C2DC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2308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20CB10-1A8A-4453-9C17-87F737AFE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F0E806-613C-43A6-9813-99779A1F29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AA1DD30-00C2-4861-9320-5BCA6FB3A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2D71EAF-52D0-45A1-A550-81C32E7B5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21B2867-D1B6-4580-8705-1FF739BC6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5D7300E-F052-4047-9285-347CADBA7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5053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42774F-3750-4662-A3F6-51931511D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90C5E76-0C6C-4A7E-B505-AFEBD5086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9E237B2-6835-491F-88CB-92AE26A49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5CA387E-1F47-4764-A3E2-E26F3C9614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E8F05F5-4AE0-4A20-A249-AE8553149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267B5C4-A91D-4865-9FBE-1207B278C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B3F07483-F309-4C42-819E-EACF14829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D89BB3FE-BEA9-4651-99BF-ECB32B3B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668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A31572-788E-4D00-9729-F886C0EF5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9EC3FAF-B612-4202-8A1B-28B3146D7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3866079-225C-4C03-B792-4CB2E6016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93C2F3B-E4DA-4F88-9AF4-6B6FC5C9F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369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6C2F526E-7140-457B-A740-379E7C5B7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2926F542-5BCC-4F76-B6CF-2040FB23E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930B6879-C4D7-46D8-AB4A-4FDDF8097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8303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1B2D36-EF1D-4A82-ABED-44F51A2FA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A4A37C4-19F8-49D5-83B4-D502EB494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A051FE8-F418-49CE-AFF0-C2AE5F8E4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E25D2EB-ED0D-438A-A3D7-524ED970D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A2D3CAF-9138-415D-B34B-8D07ACB06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3A92881-624D-45F7-9DC2-EED8863B4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393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8C2C900-0BB9-42A9-8C2F-5483A5080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4F4B39B-B552-44DA-8728-D185426594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73F9C6B-8DE9-4A35-A177-9705FBD926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78FDA7D-1AF2-49F3-A545-54C7C6E14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8EA67FD-04BB-4E53-B7F8-1CE32916E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CE689F4-B4DE-424F-858D-48BA68ADB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6169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9BE95C-BE08-4922-99ED-ED2C4A91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4789A6B-3FDC-4040-9FD7-70037E77F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20BB0C-5BB8-4768-A732-D9BE36124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2D00CC5-85A4-48DC-A514-E8AEDC4A5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B9FF581-DF06-4E63-ACD7-49D224D4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1697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1E2824F-F072-4E01-AB04-73EA260104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00A5AFB-0021-4C60-9F04-DF6CC73646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6643652-7393-4F38-9DAE-980F681F3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E352AAD-BD45-418B-9413-F8F48EAB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0E59875-82CC-42C3-B284-2EC97A1B2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0957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6FE7EF52-E804-405C-B0B6-33CFFE8A0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725F7BF-57C4-4D49-B0BC-5F04A5910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EB82D95-0735-4358-A8DF-057E6CCDAC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3D7C3-B629-4766-B0EF-A849C551DAB6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B9D25FF-5276-4E40-BB89-F562A49855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57CE82-47D7-4082-B9A5-89709C7212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3B01C-C976-4AF3-A895-129FFEEC285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274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430E533-4647-453B-8DC0-B65839A448A5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MUNKABRINGA PARTNER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A02ECE8D-C1C3-4145-A0B4-12EC54EDD92E}"/>
              </a:ext>
            </a:extLst>
          </p:cNvPr>
          <p:cNvSpPr txBox="1"/>
          <p:nvPr/>
        </p:nvSpPr>
        <p:spPr>
          <a:xfrm>
            <a:off x="685800" y="762000"/>
            <a:ext cx="10795000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Egy partneri alkalmazás, hat külön nézőpont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51520D46-EDF5-4119-AE29-5743F0C7122A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CB570BDE-9C3F-45BA-BDA4-4E5CF6FC1F83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1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C76E80D-CEBD-48B6-B748-3AF3A84BCCB9}"/>
              </a:ext>
            </a:extLst>
          </p:cNvPr>
          <p:cNvSpPr txBox="1"/>
          <p:nvPr/>
        </p:nvSpPr>
        <p:spPr>
          <a:xfrm>
            <a:off x="685800" y="1841500"/>
            <a:ext cx="6858000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200">
                <a:solidFill>
                  <a:srgbClr val="B8C9D8"/>
                </a:solidFill>
                <a:latin typeface="Aptos"/>
              </a:rPr>
              <a:t>A kerékpárlízing teljes szereplői körének közös, szerepkör-alapú mobil felülete.</a:t>
            </a:r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C1680420-19C7-4263-B4C0-A0AFEF4D391E}"/>
              </a:ext>
            </a:extLst>
          </p:cNvPr>
          <p:cNvSpPr/>
          <p:nvPr/>
        </p:nvSpPr>
        <p:spPr>
          <a:xfrm>
            <a:off x="8128000" y="1676400"/>
            <a:ext cx="3048000" cy="3048000"/>
          </a:xfrm>
          <a:prstGeom prst="roundRect">
            <a:avLst/>
          </a:prstGeom>
          <a:solidFill>
            <a:srgbClr val="0C1317"/>
          </a:solidFill>
          <a:ln w="12700">
            <a:solidFill>
              <a:srgbClr val="76FF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4E2B19BC-08BC-4E0C-A3C0-FD872EDD945A}"/>
              </a:ext>
            </a:extLst>
          </p:cNvPr>
          <p:cNvSpPr txBox="1"/>
          <p:nvPr/>
        </p:nvSpPr>
        <p:spPr>
          <a:xfrm>
            <a:off x="8763000" y="2184400"/>
            <a:ext cx="1778000" cy="98488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5800">
                <a:solidFill>
                  <a:srgbClr val="76FF57"/>
                </a:solidFill>
                <a:latin typeface="Aptos"/>
              </a:rPr>
              <a:t>🚲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429293DC-D14C-4539-8EB3-755E7E2E27D1}"/>
              </a:ext>
            </a:extLst>
          </p:cNvPr>
          <p:cNvSpPr txBox="1"/>
          <p:nvPr/>
        </p:nvSpPr>
        <p:spPr>
          <a:xfrm>
            <a:off x="8509000" y="3530600"/>
            <a:ext cx="2286000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2000" b="1">
                <a:solidFill>
                  <a:srgbClr val="FFFFFF"/>
                </a:solidFill>
                <a:latin typeface="Aptos"/>
              </a:rPr>
              <a:t>Saját adatok.\nSaját feladatok.\nEgy közös rendszer.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2686106E-9C4A-4215-BDD3-2535F4D3EACC}"/>
              </a:ext>
            </a:extLst>
          </p:cNvPr>
          <p:cNvSpPr txBox="1"/>
          <p:nvPr/>
        </p:nvSpPr>
        <p:spPr>
          <a:xfrm>
            <a:off x="685800" y="5461000"/>
            <a:ext cx="6350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400" b="1">
                <a:solidFill>
                  <a:srgbClr val="0087F5"/>
                </a:solidFill>
                <a:latin typeface="Aptos"/>
              </a:rPr>
              <a:t>Android prototípus · 2026. szeptember</a:t>
            </a:r>
          </a:p>
        </p:txBody>
      </p:sp>
    </p:spTree>
    <p:extLst>
      <p:ext uri="{BB962C8B-B14F-4D97-AF65-F5344CB8AC3E}">
        <p14:creationId xmlns:p14="http://schemas.microsoft.com/office/powerpoint/2010/main" val="232772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3CD5860E-685F-458A-9AFD-EDD4B3F6F7B1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A KIHÍVÁS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DD321EC8-62DA-4E11-B202-74230255BC6F}"/>
              </a:ext>
            </a:extLst>
          </p:cNvPr>
          <p:cNvSpPr txBox="1"/>
          <p:nvPr/>
        </p:nvSpPr>
        <p:spPr>
          <a:xfrm>
            <a:off x="685800" y="762000"/>
            <a:ext cx="1079500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A program csak akkor skálázható, ha mindenki ugyanazt a folyamatot látja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141D934-DCCE-416A-9D00-33009FE0010E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66875F02-44B2-4559-896B-F7D8210E7AD1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2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B6B91221-6BE7-4BB7-BAA0-C00C3BAE9E94}"/>
              </a:ext>
            </a:extLst>
          </p:cNvPr>
          <p:cNvSpPr txBox="1"/>
          <p:nvPr/>
        </p:nvSpPr>
        <p:spPr>
          <a:xfrm>
            <a:off x="685800" y="1752600"/>
            <a:ext cx="10795000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>
                <a:solidFill>
                  <a:srgbClr val="B8C9D8"/>
                </a:solidFill>
                <a:latin typeface="Aptos"/>
              </a:rPr>
              <a:t>A munkáltató, a munkavállaló, a biztosító, a finanszírozó és a kereskedő ma eltérő adatokat és állapotokat követ. A közös portál ezeket egy jogosultságkezelt folyamatba rendezi.</a:t>
            </a:r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D33B5B8D-A192-497C-8667-7D8ACC0BA9F0}"/>
              </a:ext>
            </a:extLst>
          </p:cNvPr>
          <p:cNvSpPr/>
          <p:nvPr/>
        </p:nvSpPr>
        <p:spPr>
          <a:xfrm>
            <a:off x="685800" y="3352800"/>
            <a:ext cx="1498600" cy="8636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B38AD1EC-52FF-48B5-BE25-33FAB46C9318}"/>
              </a:ext>
            </a:extLst>
          </p:cNvPr>
          <p:cNvSpPr txBox="1"/>
          <p:nvPr/>
        </p:nvSpPr>
        <p:spPr>
          <a:xfrm>
            <a:off x="774700" y="3581400"/>
            <a:ext cx="13208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1500" b="1">
                <a:solidFill>
                  <a:srgbClr val="FFFFFF"/>
                </a:solidFill>
                <a:latin typeface="Aptos"/>
              </a:rPr>
              <a:t>Igénylés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04D1CA2E-BFB5-4DB7-B40B-8A3D88FD09D4}"/>
              </a:ext>
            </a:extLst>
          </p:cNvPr>
          <p:cNvSpPr txBox="1"/>
          <p:nvPr/>
        </p:nvSpPr>
        <p:spPr>
          <a:xfrm>
            <a:off x="2209800" y="3556000"/>
            <a:ext cx="279400" cy="3810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b="1">
                <a:solidFill>
                  <a:srgbClr val="76FF57"/>
                </a:solidFill>
                <a:latin typeface="Aptos"/>
              </a:rPr>
              <a:t>→</a:t>
            </a:r>
          </a:p>
        </p:txBody>
      </p:sp>
      <p:sp>
        <p:nvSpPr>
          <p:cNvPr id="10" name="Téglalap: lekerekített 9">
            <a:extLst>
              <a:ext uri="{FF2B5EF4-FFF2-40B4-BE49-F238E27FC236}">
                <a16:creationId xmlns:a16="http://schemas.microsoft.com/office/drawing/2014/main" id="{2FF957A6-215E-4BA1-A53F-F5AC264666A3}"/>
              </a:ext>
            </a:extLst>
          </p:cNvPr>
          <p:cNvSpPr/>
          <p:nvPr/>
        </p:nvSpPr>
        <p:spPr>
          <a:xfrm>
            <a:off x="2489200" y="3352800"/>
            <a:ext cx="1498600" cy="8636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C84834E3-0BF5-4F3F-B5A2-A2B23A1CD5F2}"/>
              </a:ext>
            </a:extLst>
          </p:cNvPr>
          <p:cNvSpPr txBox="1"/>
          <p:nvPr/>
        </p:nvSpPr>
        <p:spPr>
          <a:xfrm>
            <a:off x="2578100" y="3581400"/>
            <a:ext cx="13208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1500" b="1">
                <a:solidFill>
                  <a:srgbClr val="FFFFFF"/>
                </a:solidFill>
                <a:latin typeface="Aptos"/>
              </a:rPr>
              <a:t>Jóváhagyás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D483C9A7-C0BA-4758-83F4-F8649FABE731}"/>
              </a:ext>
            </a:extLst>
          </p:cNvPr>
          <p:cNvSpPr txBox="1"/>
          <p:nvPr/>
        </p:nvSpPr>
        <p:spPr>
          <a:xfrm>
            <a:off x="4013200" y="3556000"/>
            <a:ext cx="279400" cy="3810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b="1">
                <a:solidFill>
                  <a:srgbClr val="76FF57"/>
                </a:solidFill>
                <a:latin typeface="Aptos"/>
              </a:rPr>
              <a:t>→</a:t>
            </a:r>
          </a:p>
        </p:txBody>
      </p:sp>
      <p:sp>
        <p:nvSpPr>
          <p:cNvPr id="13" name="Téglalap: lekerekített 12">
            <a:extLst>
              <a:ext uri="{FF2B5EF4-FFF2-40B4-BE49-F238E27FC236}">
                <a16:creationId xmlns:a16="http://schemas.microsoft.com/office/drawing/2014/main" id="{65CA9D42-8FC2-44AE-95DC-36D18528DD55}"/>
              </a:ext>
            </a:extLst>
          </p:cNvPr>
          <p:cNvSpPr/>
          <p:nvPr/>
        </p:nvSpPr>
        <p:spPr>
          <a:xfrm>
            <a:off x="4292600" y="3352800"/>
            <a:ext cx="1498600" cy="8636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89C7E6A8-C0BA-4097-B77B-BE4FCDDF8F4E}"/>
              </a:ext>
            </a:extLst>
          </p:cNvPr>
          <p:cNvSpPr txBox="1"/>
          <p:nvPr/>
        </p:nvSpPr>
        <p:spPr>
          <a:xfrm>
            <a:off x="4381500" y="3581400"/>
            <a:ext cx="13208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1500" b="1">
                <a:solidFill>
                  <a:srgbClr val="FFFFFF"/>
                </a:solidFill>
                <a:latin typeface="Aptos"/>
              </a:rPr>
              <a:t>Finanszírozás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D8575EAA-7E28-442A-BC49-2C484EF14C0D}"/>
              </a:ext>
            </a:extLst>
          </p:cNvPr>
          <p:cNvSpPr txBox="1"/>
          <p:nvPr/>
        </p:nvSpPr>
        <p:spPr>
          <a:xfrm>
            <a:off x="5816600" y="3556000"/>
            <a:ext cx="279400" cy="3810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b="1">
                <a:solidFill>
                  <a:srgbClr val="76FF57"/>
                </a:solidFill>
                <a:latin typeface="Aptos"/>
              </a:rPr>
              <a:t>→</a:t>
            </a:r>
          </a:p>
        </p:txBody>
      </p:sp>
      <p:sp>
        <p:nvSpPr>
          <p:cNvPr id="16" name="Téglalap: lekerekített 15">
            <a:extLst>
              <a:ext uri="{FF2B5EF4-FFF2-40B4-BE49-F238E27FC236}">
                <a16:creationId xmlns:a16="http://schemas.microsoft.com/office/drawing/2014/main" id="{CC60AC86-56A2-44B1-9267-67B6D9BC7E90}"/>
              </a:ext>
            </a:extLst>
          </p:cNvPr>
          <p:cNvSpPr/>
          <p:nvPr/>
        </p:nvSpPr>
        <p:spPr>
          <a:xfrm>
            <a:off x="6096000" y="3352800"/>
            <a:ext cx="1498600" cy="8636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E909B641-12CE-424E-9B4D-605962303AFC}"/>
              </a:ext>
            </a:extLst>
          </p:cNvPr>
          <p:cNvSpPr txBox="1"/>
          <p:nvPr/>
        </p:nvSpPr>
        <p:spPr>
          <a:xfrm>
            <a:off x="6184900" y="3581400"/>
            <a:ext cx="13208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1500" b="1">
                <a:solidFill>
                  <a:srgbClr val="FFFFFF"/>
                </a:solidFill>
                <a:latin typeface="Aptos"/>
              </a:rPr>
              <a:t>Biztosítás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4B0C48F2-657E-486F-A558-142140E0C497}"/>
              </a:ext>
            </a:extLst>
          </p:cNvPr>
          <p:cNvSpPr txBox="1"/>
          <p:nvPr/>
        </p:nvSpPr>
        <p:spPr>
          <a:xfrm>
            <a:off x="7620000" y="3556000"/>
            <a:ext cx="279400" cy="3810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b="1">
                <a:solidFill>
                  <a:srgbClr val="76FF57"/>
                </a:solidFill>
                <a:latin typeface="Aptos"/>
              </a:rPr>
              <a:t>→</a:t>
            </a:r>
          </a:p>
        </p:txBody>
      </p:sp>
      <p:sp>
        <p:nvSpPr>
          <p:cNvPr id="19" name="Téglalap: lekerekített 18">
            <a:extLst>
              <a:ext uri="{FF2B5EF4-FFF2-40B4-BE49-F238E27FC236}">
                <a16:creationId xmlns:a16="http://schemas.microsoft.com/office/drawing/2014/main" id="{FB95EA52-959C-4B11-9AFE-CF3E9BF30531}"/>
              </a:ext>
            </a:extLst>
          </p:cNvPr>
          <p:cNvSpPr/>
          <p:nvPr/>
        </p:nvSpPr>
        <p:spPr>
          <a:xfrm>
            <a:off x="7899400" y="3352800"/>
            <a:ext cx="1498600" cy="8636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584F0EEB-43BC-40FB-AABC-EEFF60A7E614}"/>
              </a:ext>
            </a:extLst>
          </p:cNvPr>
          <p:cNvSpPr txBox="1"/>
          <p:nvPr/>
        </p:nvSpPr>
        <p:spPr>
          <a:xfrm>
            <a:off x="7988300" y="3581400"/>
            <a:ext cx="13208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1500" b="1">
                <a:solidFill>
                  <a:srgbClr val="FFFFFF"/>
                </a:solidFill>
                <a:latin typeface="Aptos"/>
              </a:rPr>
              <a:t>Átadás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3E6688E4-9BE1-41E2-A7A9-785FA4BF8583}"/>
              </a:ext>
            </a:extLst>
          </p:cNvPr>
          <p:cNvSpPr txBox="1"/>
          <p:nvPr/>
        </p:nvSpPr>
        <p:spPr>
          <a:xfrm>
            <a:off x="9423400" y="3556000"/>
            <a:ext cx="279400" cy="3810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b="1">
                <a:solidFill>
                  <a:srgbClr val="76FF57"/>
                </a:solidFill>
                <a:latin typeface="Aptos"/>
              </a:rPr>
              <a:t>→</a:t>
            </a:r>
          </a:p>
        </p:txBody>
      </p:sp>
      <p:sp>
        <p:nvSpPr>
          <p:cNvPr id="22" name="Téglalap: lekerekített 21">
            <a:extLst>
              <a:ext uri="{FF2B5EF4-FFF2-40B4-BE49-F238E27FC236}">
                <a16:creationId xmlns:a16="http://schemas.microsoft.com/office/drawing/2014/main" id="{BF24A8F0-63E2-483F-B31D-0E1C5B42FE42}"/>
              </a:ext>
            </a:extLst>
          </p:cNvPr>
          <p:cNvSpPr/>
          <p:nvPr/>
        </p:nvSpPr>
        <p:spPr>
          <a:xfrm>
            <a:off x="9702800" y="3352800"/>
            <a:ext cx="1498600" cy="8636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76FF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EB991296-7C8C-4918-8A56-F81F13A5D90F}"/>
              </a:ext>
            </a:extLst>
          </p:cNvPr>
          <p:cNvSpPr txBox="1"/>
          <p:nvPr/>
        </p:nvSpPr>
        <p:spPr>
          <a:xfrm>
            <a:off x="9791700" y="3581400"/>
            <a:ext cx="13208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hu-HU" sz="1500" b="1">
                <a:solidFill>
                  <a:srgbClr val="FFFFFF"/>
                </a:solidFill>
                <a:latin typeface="Aptos"/>
              </a:rPr>
              <a:t>Futamidő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EB6065EE-380D-4332-BBA9-FF6494252803}"/>
              </a:ext>
            </a:extLst>
          </p:cNvPr>
          <p:cNvSpPr txBox="1"/>
          <p:nvPr/>
        </p:nvSpPr>
        <p:spPr>
          <a:xfrm>
            <a:off x="685800" y="4953000"/>
            <a:ext cx="10795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000" b="1">
                <a:solidFill>
                  <a:srgbClr val="76FF57"/>
                </a:solidFill>
                <a:latin typeface="Aptos"/>
              </a:rPr>
              <a:t>Eredmény: kevesebb kézi egyeztetés, átlátható felelősség és valós idejű státusz.</a:t>
            </a:r>
          </a:p>
        </p:txBody>
      </p:sp>
    </p:spTree>
    <p:extLst>
      <p:ext uri="{BB962C8B-B14F-4D97-AF65-F5344CB8AC3E}">
        <p14:creationId xmlns:p14="http://schemas.microsoft.com/office/powerpoint/2010/main" val="2684539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8CBF06F-D749-4094-BE86-A0E2197E076E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MŰKÖDÉSI ELV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F26D87E-C348-4E24-8008-22A6E97C214D}"/>
              </a:ext>
            </a:extLst>
          </p:cNvPr>
          <p:cNvSpPr txBox="1"/>
          <p:nvPr/>
        </p:nvSpPr>
        <p:spPr>
          <a:xfrm>
            <a:off x="685800" y="762000"/>
            <a:ext cx="10795000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Belépés után a szerepkör dönti el, mely adatok jelennek meg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A50C55B-C59E-4C79-BD59-FDB80B08A6D5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E247E946-8A42-4CB9-B138-62186A469D9F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3</a:t>
            </a:r>
          </a:p>
        </p:txBody>
      </p:sp>
      <p:sp>
        <p:nvSpPr>
          <p:cNvPr id="6" name="Téglalap: lekerekített 5">
            <a:extLst>
              <a:ext uri="{FF2B5EF4-FFF2-40B4-BE49-F238E27FC236}">
                <a16:creationId xmlns:a16="http://schemas.microsoft.com/office/drawing/2014/main" id="{6F17DE58-604A-4615-86E0-63BE16FC5FEC}"/>
              </a:ext>
            </a:extLst>
          </p:cNvPr>
          <p:cNvSpPr/>
          <p:nvPr/>
        </p:nvSpPr>
        <p:spPr>
          <a:xfrm>
            <a:off x="812800" y="1841500"/>
            <a:ext cx="3175000" cy="10922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6EF334F-3C41-4B3C-8290-25E4B21BD2F1}"/>
              </a:ext>
            </a:extLst>
          </p:cNvPr>
          <p:cNvSpPr txBox="1"/>
          <p:nvPr/>
        </p:nvSpPr>
        <p:spPr>
          <a:xfrm>
            <a:off x="1041400" y="2070100"/>
            <a:ext cx="27178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b="1">
                <a:solidFill>
                  <a:srgbClr val="FFFFFF"/>
                </a:solidFill>
                <a:latin typeface="Aptos"/>
              </a:rPr>
              <a:t>Munkáltató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AAE4D9E-35CC-4138-8219-F27A5503D64C}"/>
              </a:ext>
            </a:extLst>
          </p:cNvPr>
          <p:cNvSpPr txBox="1"/>
          <p:nvPr/>
        </p:nvSpPr>
        <p:spPr>
          <a:xfrm>
            <a:off x="1041400" y="2463800"/>
            <a:ext cx="27178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>
                <a:solidFill>
                  <a:srgbClr val="B8C9D8"/>
                </a:solidFill>
                <a:latin typeface="Aptos"/>
              </a:rPr>
              <a:t>Csak a szükséges adatok</a:t>
            </a:r>
          </a:p>
        </p:txBody>
      </p:sp>
      <p:sp>
        <p:nvSpPr>
          <p:cNvPr id="9" name="Téglalap: lekerekített 8">
            <a:extLst>
              <a:ext uri="{FF2B5EF4-FFF2-40B4-BE49-F238E27FC236}">
                <a16:creationId xmlns:a16="http://schemas.microsoft.com/office/drawing/2014/main" id="{14F2B50E-5DE6-4F30-917C-63A5E42816C7}"/>
              </a:ext>
            </a:extLst>
          </p:cNvPr>
          <p:cNvSpPr/>
          <p:nvPr/>
        </p:nvSpPr>
        <p:spPr>
          <a:xfrm>
            <a:off x="4521200" y="1841500"/>
            <a:ext cx="3175000" cy="10922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6B18F200-1139-45D7-AF44-FEFA1B7CC2FD}"/>
              </a:ext>
            </a:extLst>
          </p:cNvPr>
          <p:cNvSpPr txBox="1"/>
          <p:nvPr/>
        </p:nvSpPr>
        <p:spPr>
          <a:xfrm>
            <a:off x="4749800" y="2070100"/>
            <a:ext cx="27178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b="1">
                <a:solidFill>
                  <a:srgbClr val="FFFFFF"/>
                </a:solidFill>
                <a:latin typeface="Aptos"/>
              </a:rPr>
              <a:t>Munkavállaló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FEF8015C-9E55-49AE-B1BF-C3F202D7F9D9}"/>
              </a:ext>
            </a:extLst>
          </p:cNvPr>
          <p:cNvSpPr txBox="1"/>
          <p:nvPr/>
        </p:nvSpPr>
        <p:spPr>
          <a:xfrm>
            <a:off x="4749800" y="2463800"/>
            <a:ext cx="27178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>
                <a:solidFill>
                  <a:srgbClr val="B8C9D8"/>
                </a:solidFill>
                <a:latin typeface="Aptos"/>
              </a:rPr>
              <a:t>Csak a szükséges adatok</a:t>
            </a:r>
          </a:p>
        </p:txBody>
      </p:sp>
      <p:sp>
        <p:nvSpPr>
          <p:cNvPr id="12" name="Téglalap: lekerekített 11">
            <a:extLst>
              <a:ext uri="{FF2B5EF4-FFF2-40B4-BE49-F238E27FC236}">
                <a16:creationId xmlns:a16="http://schemas.microsoft.com/office/drawing/2014/main" id="{6EB36BA9-C9A7-4E6D-9356-494A55656B08}"/>
              </a:ext>
            </a:extLst>
          </p:cNvPr>
          <p:cNvSpPr/>
          <p:nvPr/>
        </p:nvSpPr>
        <p:spPr>
          <a:xfrm>
            <a:off x="8229600" y="1841500"/>
            <a:ext cx="3175000" cy="10922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7B2C92D4-401D-4C54-AD49-338266F9EBFE}"/>
              </a:ext>
            </a:extLst>
          </p:cNvPr>
          <p:cNvSpPr txBox="1"/>
          <p:nvPr/>
        </p:nvSpPr>
        <p:spPr>
          <a:xfrm>
            <a:off x="8458200" y="2070100"/>
            <a:ext cx="27178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b="1">
                <a:solidFill>
                  <a:srgbClr val="FFFFFF"/>
                </a:solidFill>
                <a:latin typeface="Aptos"/>
              </a:rPr>
              <a:t>Biztosító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3623CF01-D58D-4D3F-8928-F673CA444334}"/>
              </a:ext>
            </a:extLst>
          </p:cNvPr>
          <p:cNvSpPr txBox="1"/>
          <p:nvPr/>
        </p:nvSpPr>
        <p:spPr>
          <a:xfrm>
            <a:off x="8458200" y="2463800"/>
            <a:ext cx="27178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>
                <a:solidFill>
                  <a:srgbClr val="B8C9D8"/>
                </a:solidFill>
                <a:latin typeface="Aptos"/>
              </a:rPr>
              <a:t>Csak a szükséges adatok</a:t>
            </a:r>
          </a:p>
        </p:txBody>
      </p:sp>
      <p:sp>
        <p:nvSpPr>
          <p:cNvPr id="15" name="Téglalap: lekerekített 14">
            <a:extLst>
              <a:ext uri="{FF2B5EF4-FFF2-40B4-BE49-F238E27FC236}">
                <a16:creationId xmlns:a16="http://schemas.microsoft.com/office/drawing/2014/main" id="{AEE335FE-297C-444E-B20D-CBC22EDD62D7}"/>
              </a:ext>
            </a:extLst>
          </p:cNvPr>
          <p:cNvSpPr/>
          <p:nvPr/>
        </p:nvSpPr>
        <p:spPr>
          <a:xfrm>
            <a:off x="812800" y="3467100"/>
            <a:ext cx="3175000" cy="10922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E1CA24D9-3015-4C15-BEAE-491D9EC832A6}"/>
              </a:ext>
            </a:extLst>
          </p:cNvPr>
          <p:cNvSpPr txBox="1"/>
          <p:nvPr/>
        </p:nvSpPr>
        <p:spPr>
          <a:xfrm>
            <a:off x="1041400" y="3695700"/>
            <a:ext cx="27178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b="1">
                <a:solidFill>
                  <a:srgbClr val="FFFFFF"/>
                </a:solidFill>
                <a:latin typeface="Aptos"/>
              </a:rPr>
              <a:t>Finanszírozó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3B0F7056-DD0D-4488-AA58-A2483904696A}"/>
              </a:ext>
            </a:extLst>
          </p:cNvPr>
          <p:cNvSpPr txBox="1"/>
          <p:nvPr/>
        </p:nvSpPr>
        <p:spPr>
          <a:xfrm>
            <a:off x="1041400" y="4089400"/>
            <a:ext cx="27178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>
                <a:solidFill>
                  <a:srgbClr val="B8C9D8"/>
                </a:solidFill>
                <a:latin typeface="Aptos"/>
              </a:rPr>
              <a:t>Csak a szükséges adatok</a:t>
            </a:r>
          </a:p>
        </p:txBody>
      </p:sp>
      <p:sp>
        <p:nvSpPr>
          <p:cNvPr id="18" name="Téglalap: lekerekített 17">
            <a:extLst>
              <a:ext uri="{FF2B5EF4-FFF2-40B4-BE49-F238E27FC236}">
                <a16:creationId xmlns:a16="http://schemas.microsoft.com/office/drawing/2014/main" id="{9FED9806-40B5-4827-9210-EEE5A6A8F7F8}"/>
              </a:ext>
            </a:extLst>
          </p:cNvPr>
          <p:cNvSpPr/>
          <p:nvPr/>
        </p:nvSpPr>
        <p:spPr>
          <a:xfrm>
            <a:off x="4521200" y="3467100"/>
            <a:ext cx="3175000" cy="10922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300BB8CA-7CBF-4A41-850F-9CAA18ACB5C2}"/>
              </a:ext>
            </a:extLst>
          </p:cNvPr>
          <p:cNvSpPr txBox="1"/>
          <p:nvPr/>
        </p:nvSpPr>
        <p:spPr>
          <a:xfrm>
            <a:off x="4749800" y="3695700"/>
            <a:ext cx="27178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b="1">
                <a:solidFill>
                  <a:srgbClr val="FFFFFF"/>
                </a:solidFill>
                <a:latin typeface="Aptos"/>
              </a:rPr>
              <a:t>Kereskedő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AACEB550-5AF6-4DF9-A41F-3F29F6615770}"/>
              </a:ext>
            </a:extLst>
          </p:cNvPr>
          <p:cNvSpPr txBox="1"/>
          <p:nvPr/>
        </p:nvSpPr>
        <p:spPr>
          <a:xfrm>
            <a:off x="4749800" y="4089400"/>
            <a:ext cx="27178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>
                <a:solidFill>
                  <a:srgbClr val="B8C9D8"/>
                </a:solidFill>
                <a:latin typeface="Aptos"/>
              </a:rPr>
              <a:t>Csak a szükséges adatok</a:t>
            </a:r>
          </a:p>
        </p:txBody>
      </p:sp>
      <p:sp>
        <p:nvSpPr>
          <p:cNvPr id="21" name="Téglalap: lekerekített 20">
            <a:extLst>
              <a:ext uri="{FF2B5EF4-FFF2-40B4-BE49-F238E27FC236}">
                <a16:creationId xmlns:a16="http://schemas.microsoft.com/office/drawing/2014/main" id="{F294024B-B04C-4952-8C32-67AB618B3CC4}"/>
              </a:ext>
            </a:extLst>
          </p:cNvPr>
          <p:cNvSpPr/>
          <p:nvPr/>
        </p:nvSpPr>
        <p:spPr>
          <a:xfrm>
            <a:off x="8229600" y="3467100"/>
            <a:ext cx="3175000" cy="10922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82127622-5696-4F44-BE39-F1210875387A}"/>
              </a:ext>
            </a:extLst>
          </p:cNvPr>
          <p:cNvSpPr txBox="1"/>
          <p:nvPr/>
        </p:nvSpPr>
        <p:spPr>
          <a:xfrm>
            <a:off x="8458200" y="3695700"/>
            <a:ext cx="271780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b="1">
                <a:solidFill>
                  <a:srgbClr val="FFFFFF"/>
                </a:solidFill>
                <a:latin typeface="Aptos"/>
              </a:rPr>
              <a:t>Admin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0394EF31-949B-4FD9-9EA8-2C4A7856B6C3}"/>
              </a:ext>
            </a:extLst>
          </p:cNvPr>
          <p:cNvSpPr txBox="1"/>
          <p:nvPr/>
        </p:nvSpPr>
        <p:spPr>
          <a:xfrm>
            <a:off x="8458200" y="4089400"/>
            <a:ext cx="27178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>
                <a:solidFill>
                  <a:srgbClr val="B8C9D8"/>
                </a:solidFill>
                <a:latin typeface="Aptos"/>
              </a:rPr>
              <a:t>Csak a szükséges adatok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C6A7EE4B-F923-4662-B582-FB95F8DFDBD7}"/>
              </a:ext>
            </a:extLst>
          </p:cNvPr>
          <p:cNvSpPr txBox="1"/>
          <p:nvPr/>
        </p:nvSpPr>
        <p:spPr>
          <a:xfrm>
            <a:off x="812800" y="5372100"/>
            <a:ext cx="10541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400">
                <a:solidFill>
                  <a:srgbClr val="B8C9D8"/>
                </a:solidFill>
                <a:latin typeface="Aptos"/>
              </a:rPr>
              <a:t>A prototípus helyi mintaadatokat használ; éles üzemben biztonságos szerveroldali azonosítás és jogosultságkezelés szükséges.</a:t>
            </a:r>
          </a:p>
        </p:txBody>
      </p:sp>
    </p:spTree>
    <p:extLst>
      <p:ext uri="{BB962C8B-B14F-4D97-AF65-F5344CB8AC3E}">
        <p14:creationId xmlns:p14="http://schemas.microsoft.com/office/powerpoint/2010/main" val="31717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A5C7ED1-0216-4BC2-8E61-795D612D9032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KÉT OLDAL, EGY SZERZŐDÉS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30D3802-2EA8-4121-A5F6-80C7718473AF}"/>
              </a:ext>
            </a:extLst>
          </p:cNvPr>
          <p:cNvSpPr txBox="1"/>
          <p:nvPr/>
        </p:nvSpPr>
        <p:spPr>
          <a:xfrm>
            <a:off x="685800" y="762000"/>
            <a:ext cx="10795000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A munkáltató részvételt, a munkavállaló saját futamidőt követ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B95A670-CD87-4827-9B6F-1569B728B24B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210A350-E8FF-46EC-8030-328C89D4CF37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4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02F22598-5952-4149-A8BD-D3FC825AD7DC}"/>
              </a:ext>
            </a:extLst>
          </p:cNvPr>
          <p:cNvSpPr txBox="1"/>
          <p:nvPr/>
        </p:nvSpPr>
        <p:spPr>
          <a:xfrm>
            <a:off x="685800" y="1778000"/>
            <a:ext cx="4826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300" b="1">
                <a:solidFill>
                  <a:srgbClr val="76FF57"/>
                </a:solidFill>
                <a:latin typeface="Aptos"/>
              </a:rPr>
              <a:t>MUNKÁLTATÓ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2226504-699F-4EF8-A3CD-E03D209D9E45}"/>
              </a:ext>
            </a:extLst>
          </p:cNvPr>
          <p:cNvSpPr txBox="1"/>
          <p:nvPr/>
        </p:nvSpPr>
        <p:spPr>
          <a:xfrm>
            <a:off x="685800" y="2159000"/>
            <a:ext cx="2032000" cy="80021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4600" b="1">
                <a:solidFill>
                  <a:srgbClr val="FFFFFF"/>
                </a:solidFill>
                <a:latin typeface="Aptos"/>
              </a:rPr>
              <a:t>37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8A86314-1347-47F1-98DF-56E14E67927A}"/>
              </a:ext>
            </a:extLst>
          </p:cNvPr>
          <p:cNvSpPr txBox="1"/>
          <p:nvPr/>
        </p:nvSpPr>
        <p:spPr>
          <a:xfrm>
            <a:off x="685800" y="2959100"/>
            <a:ext cx="2286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600">
                <a:solidFill>
                  <a:srgbClr val="B8C9D8"/>
                </a:solidFill>
                <a:latin typeface="Aptos"/>
              </a:rPr>
              <a:t>aktív lízing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FA904AAB-76C9-4BC6-825A-4C367963A9FE}"/>
              </a:ext>
            </a:extLst>
          </p:cNvPr>
          <p:cNvSpPr txBox="1"/>
          <p:nvPr/>
        </p:nvSpPr>
        <p:spPr>
          <a:xfrm>
            <a:off x="685800" y="3619500"/>
            <a:ext cx="4445000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700">
                <a:solidFill>
                  <a:srgbClr val="FFFFFF"/>
                </a:solidFill>
                <a:latin typeface="Aptos"/>
              </a:rPr>
              <a:t>248 jogosult munkavállaló\n14,9% részvétel\n812 400 Ft havi levonás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55C93A26-0BC4-4EA7-9F3F-AD6188CBCEA0}"/>
              </a:ext>
            </a:extLst>
          </p:cNvPr>
          <p:cNvSpPr/>
          <p:nvPr/>
        </p:nvSpPr>
        <p:spPr>
          <a:xfrm>
            <a:off x="5943600" y="1676400"/>
            <a:ext cx="25400" cy="3619500"/>
          </a:xfrm>
          <a:prstGeom prst="rect">
            <a:avLst/>
          </a:prstGeom>
          <a:solidFill>
            <a:srgbClr val="76FF57"/>
          </a:solidFill>
          <a:ln w="12700">
            <a:solidFill>
              <a:srgbClr val="76FF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49CDE9FC-E15C-4D7F-BE37-F8D9D6F01C34}"/>
              </a:ext>
            </a:extLst>
          </p:cNvPr>
          <p:cNvSpPr txBox="1"/>
          <p:nvPr/>
        </p:nvSpPr>
        <p:spPr>
          <a:xfrm>
            <a:off x="6477000" y="1778000"/>
            <a:ext cx="4826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300" b="1">
                <a:solidFill>
                  <a:srgbClr val="76FF57"/>
                </a:solidFill>
                <a:latin typeface="Aptos"/>
              </a:rPr>
              <a:t>MUNKAVÁLLALÓ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D076A273-2389-4DBB-A61D-09BB6ED2A0EF}"/>
              </a:ext>
            </a:extLst>
          </p:cNvPr>
          <p:cNvSpPr txBox="1"/>
          <p:nvPr/>
        </p:nvSpPr>
        <p:spPr>
          <a:xfrm>
            <a:off x="6477000" y="2159000"/>
            <a:ext cx="31750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4200" b="1">
                <a:solidFill>
                  <a:srgbClr val="FFFFFF"/>
                </a:solidFill>
                <a:latin typeface="Aptos"/>
              </a:rPr>
              <a:t>18 / 36</a:t>
            </a:r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F73329DA-83A0-4F2D-97CF-8DF6FEF7F926}"/>
              </a:ext>
            </a:extLst>
          </p:cNvPr>
          <p:cNvSpPr txBox="1"/>
          <p:nvPr/>
        </p:nvSpPr>
        <p:spPr>
          <a:xfrm>
            <a:off x="6477000" y="2959100"/>
            <a:ext cx="2286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600">
                <a:solidFill>
                  <a:srgbClr val="B8C9D8"/>
                </a:solidFill>
                <a:latin typeface="Aptos"/>
              </a:rPr>
              <a:t>hónap eltelt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DC5782BE-603D-4EB0-9E3A-D5F607C07623}"/>
              </a:ext>
            </a:extLst>
          </p:cNvPr>
          <p:cNvSpPr txBox="1"/>
          <p:nvPr/>
        </p:nvSpPr>
        <p:spPr>
          <a:xfrm>
            <a:off x="6477000" y="3619500"/>
            <a:ext cx="4826000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700">
                <a:solidFill>
                  <a:srgbClr val="FFFFFF"/>
                </a:solidFill>
                <a:latin typeface="Aptos"/>
              </a:rPr>
              <a:t>24 900 Ft havi díj\n198 000 Ft becsült maradványérték\n42 nap a következő szervizig</a:t>
            </a:r>
          </a:p>
        </p:txBody>
      </p:sp>
    </p:spTree>
    <p:extLst>
      <p:ext uri="{BB962C8B-B14F-4D97-AF65-F5344CB8AC3E}">
        <p14:creationId xmlns:p14="http://schemas.microsoft.com/office/powerpoint/2010/main" val="3484279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9B5192F9-1460-4DDA-A246-0448C745037A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BIZTOSÍTÓ + FINANSZÍROZÓ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EDFFA838-0BFA-4DDD-9626-01714941DF6E}"/>
              </a:ext>
            </a:extLst>
          </p:cNvPr>
          <p:cNvSpPr txBox="1"/>
          <p:nvPr/>
        </p:nvSpPr>
        <p:spPr>
          <a:xfrm>
            <a:off x="685800" y="762000"/>
            <a:ext cx="1079500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A kockázat és a finanszírozás ugyanabban a pillanatképben mérhető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C0164D4-6DE9-4B2A-AF58-9F87BCFD6617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1B397721-042E-49C3-9516-94F702CC9C1E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5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5813EEA1-46E1-458B-B5CE-164BE28D9C06}"/>
              </a:ext>
            </a:extLst>
          </p:cNvPr>
          <p:cNvSpPr txBox="1"/>
          <p:nvPr/>
        </p:nvSpPr>
        <p:spPr>
          <a:xfrm>
            <a:off x="736600" y="1905000"/>
            <a:ext cx="20320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4200" b="1">
                <a:solidFill>
                  <a:srgbClr val="0087F5"/>
                </a:solidFill>
                <a:latin typeface="Aptos"/>
              </a:rPr>
              <a:t>186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DEB7E88-84F7-4185-8E71-763E1F80563D}"/>
              </a:ext>
            </a:extLst>
          </p:cNvPr>
          <p:cNvSpPr txBox="1"/>
          <p:nvPr/>
        </p:nvSpPr>
        <p:spPr>
          <a:xfrm>
            <a:off x="736600" y="2667000"/>
            <a:ext cx="3302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600" b="1">
                <a:solidFill>
                  <a:srgbClr val="FFFFFF"/>
                </a:solidFill>
                <a:latin typeface="Aptos"/>
              </a:rPr>
              <a:t>biztosított kerékpár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2320AC7-3782-4D64-8FC4-54ADC768F2CB}"/>
              </a:ext>
            </a:extLst>
          </p:cNvPr>
          <p:cNvSpPr txBox="1"/>
          <p:nvPr/>
        </p:nvSpPr>
        <p:spPr>
          <a:xfrm>
            <a:off x="736600" y="3302000"/>
            <a:ext cx="4318000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700">
                <a:solidFill>
                  <a:srgbClr val="B8C9D8"/>
                </a:solidFill>
                <a:latin typeface="Aptos"/>
              </a:rPr>
              <a:t>154,7 M Ft biztosítási érték\n7 nyitott kárügy\n18,4% kárhányad\n72% e-bike arány</a:t>
            </a:r>
          </a:p>
        </p:txBody>
      </p:sp>
      <p:sp>
        <p:nvSpPr>
          <p:cNvPr id="9" name="Téglalap 8">
            <a:extLst>
              <a:ext uri="{FF2B5EF4-FFF2-40B4-BE49-F238E27FC236}">
                <a16:creationId xmlns:a16="http://schemas.microsoft.com/office/drawing/2014/main" id="{6A50F5A8-3E17-4FB4-822F-CFAEA6DF434F}"/>
              </a:ext>
            </a:extLst>
          </p:cNvPr>
          <p:cNvSpPr/>
          <p:nvPr/>
        </p:nvSpPr>
        <p:spPr>
          <a:xfrm>
            <a:off x="5715000" y="1676400"/>
            <a:ext cx="25400" cy="3619500"/>
          </a:xfrm>
          <a:prstGeom prst="rect">
            <a:avLst/>
          </a:prstGeom>
          <a:solidFill>
            <a:srgbClr val="76FF57"/>
          </a:solidFill>
          <a:ln w="12700">
            <a:solidFill>
              <a:srgbClr val="76FF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76D45CE7-C5F9-4ABD-A1E2-A194F1F42AA0}"/>
              </a:ext>
            </a:extLst>
          </p:cNvPr>
          <p:cNvSpPr txBox="1"/>
          <p:nvPr/>
        </p:nvSpPr>
        <p:spPr>
          <a:xfrm>
            <a:off x="6350000" y="1905000"/>
            <a:ext cx="2286000" cy="73866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4200" b="1">
                <a:solidFill>
                  <a:srgbClr val="76FF57"/>
                </a:solidFill>
                <a:latin typeface="Aptos"/>
              </a:rPr>
              <a:t>214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A166B59-B211-4F0F-86A8-92556E028DEE}"/>
              </a:ext>
            </a:extLst>
          </p:cNvPr>
          <p:cNvSpPr txBox="1"/>
          <p:nvPr/>
        </p:nvSpPr>
        <p:spPr>
          <a:xfrm>
            <a:off x="6350000" y="2667000"/>
            <a:ext cx="33020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600" b="1">
                <a:solidFill>
                  <a:srgbClr val="FFFFFF"/>
                </a:solidFill>
                <a:latin typeface="Aptos"/>
              </a:rPr>
              <a:t>aktív szerződés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8E71376D-4C51-4F91-AF2B-18C22E3025CA}"/>
              </a:ext>
            </a:extLst>
          </p:cNvPr>
          <p:cNvSpPr txBox="1"/>
          <p:nvPr/>
        </p:nvSpPr>
        <p:spPr>
          <a:xfrm>
            <a:off x="6350000" y="3302000"/>
            <a:ext cx="4572000" cy="8771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700">
                <a:solidFill>
                  <a:srgbClr val="B8C9D8"/>
                </a:solidFill>
                <a:latin typeface="Aptos"/>
              </a:rPr>
              <a:t>178,3 M Ft finanszírozott érték\n112,6 M Ft követelés\n5,34 M Ft havi számlázás\n0,9% késedelem</a:t>
            </a:r>
          </a:p>
        </p:txBody>
      </p:sp>
    </p:spTree>
    <p:extLst>
      <p:ext uri="{BB962C8B-B14F-4D97-AF65-F5344CB8AC3E}">
        <p14:creationId xmlns:p14="http://schemas.microsoft.com/office/powerpoint/2010/main" val="1568760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D84020D-AD1C-4964-8E87-2605FEC292B8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OPERÁCIÓ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2F5E9F7D-3D34-4B56-B8E2-B8A4B3DB0E05}"/>
              </a:ext>
            </a:extLst>
          </p:cNvPr>
          <p:cNvSpPr txBox="1"/>
          <p:nvPr/>
        </p:nvSpPr>
        <p:spPr>
          <a:xfrm>
            <a:off x="685800" y="762000"/>
            <a:ext cx="10795000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A kereskedő teljesít, az admin a teljes ökoszisztémát felügyeli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D5262794-2948-4BF4-9EA6-BDAA474A4EB3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932A9F96-795E-4731-91B8-C7FDF9542118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6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5A9B9B1-E7E0-48A7-930A-CDD8A521F07B}"/>
              </a:ext>
            </a:extLst>
          </p:cNvPr>
          <p:cNvSpPr txBox="1"/>
          <p:nvPr/>
        </p:nvSpPr>
        <p:spPr>
          <a:xfrm>
            <a:off x="685800" y="1778000"/>
            <a:ext cx="4445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300" b="1">
                <a:solidFill>
                  <a:srgbClr val="76FF57"/>
                </a:solidFill>
                <a:latin typeface="Aptos"/>
              </a:rPr>
              <a:t>KERESKEDŐ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47F1212-F535-4013-BECB-8097987C3C7C}"/>
              </a:ext>
            </a:extLst>
          </p:cNvPr>
          <p:cNvSpPr txBox="1"/>
          <p:nvPr/>
        </p:nvSpPr>
        <p:spPr>
          <a:xfrm>
            <a:off x="685800" y="2260600"/>
            <a:ext cx="4572000" cy="4924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600" b="1">
                <a:solidFill>
                  <a:srgbClr val="FFFFFF"/>
                </a:solidFill>
                <a:latin typeface="Aptos"/>
              </a:rPr>
              <a:t>68 átadott kerékpár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E83EF679-3C09-44F1-A038-C927AA0D3F0D}"/>
              </a:ext>
            </a:extLst>
          </p:cNvPr>
          <p:cNvSpPr txBox="1"/>
          <p:nvPr/>
        </p:nvSpPr>
        <p:spPr>
          <a:xfrm>
            <a:off x="685800" y="3124200"/>
            <a:ext cx="4318000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700">
                <a:solidFill>
                  <a:srgbClr val="B8C9D8"/>
                </a:solidFill>
                <a:latin typeface="Aptos"/>
              </a:rPr>
              <a:t>57,2 M Ft értékesítés\n14 nyitott ajánlat\n5 átadásra vár\n9 szervizfeladat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7656F1B5-1EFC-45EF-9DEC-F35C6ED3F243}"/>
              </a:ext>
            </a:extLst>
          </p:cNvPr>
          <p:cNvSpPr txBox="1"/>
          <p:nvPr/>
        </p:nvSpPr>
        <p:spPr>
          <a:xfrm>
            <a:off x="6350000" y="1778000"/>
            <a:ext cx="4445000" cy="29238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300" b="1">
                <a:solidFill>
                  <a:srgbClr val="76FF57"/>
                </a:solidFill>
                <a:latin typeface="Aptos"/>
              </a:rPr>
              <a:t>ADMIN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853234FF-72B0-4AE2-9DC3-CF316D2D7BE2}"/>
              </a:ext>
            </a:extLst>
          </p:cNvPr>
          <p:cNvSpPr txBox="1"/>
          <p:nvPr/>
        </p:nvSpPr>
        <p:spPr>
          <a:xfrm>
            <a:off x="6350000" y="2260600"/>
            <a:ext cx="4953000" cy="4770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500" b="1">
                <a:solidFill>
                  <a:srgbClr val="FFFFFF"/>
                </a:solidFill>
                <a:latin typeface="Aptos"/>
              </a:rPr>
              <a:t>43 partner · 1 284 felhasználó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B37D3178-070C-483F-9D35-F38C0145201D}"/>
              </a:ext>
            </a:extLst>
          </p:cNvPr>
          <p:cNvSpPr txBox="1"/>
          <p:nvPr/>
        </p:nvSpPr>
        <p:spPr>
          <a:xfrm>
            <a:off x="6350000" y="3124200"/>
            <a:ext cx="4953000" cy="61555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700">
                <a:solidFill>
                  <a:srgbClr val="B8C9D8"/>
                </a:solidFill>
                <a:latin typeface="Aptos"/>
              </a:rPr>
              <a:t>214 aktív lízing\n52 nyitott munkafolyamat\n178,3 M Ft kerékpárérték\n99,96% demó rendelkezésre állás</a:t>
            </a:r>
          </a:p>
        </p:txBody>
      </p:sp>
    </p:spTree>
    <p:extLst>
      <p:ext uri="{BB962C8B-B14F-4D97-AF65-F5344CB8AC3E}">
        <p14:creationId xmlns:p14="http://schemas.microsoft.com/office/powerpoint/2010/main" val="2156662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D99FC54-623F-4645-85F2-F9C947596008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DEMÓ → ÉLES ÜZEM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46C1FF2-3B97-4A92-89F8-8CD739527C79}"/>
              </a:ext>
            </a:extLst>
          </p:cNvPr>
          <p:cNvSpPr txBox="1"/>
          <p:nvPr/>
        </p:nvSpPr>
        <p:spPr>
          <a:xfrm>
            <a:off x="685800" y="762000"/>
            <a:ext cx="1079500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A bemutató működik; az éles rendszerhez biztonságos adatplatform kell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E7B5149E-BAF5-40AF-82D6-F9487AA166AC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0DB7480-96F7-4C39-B23B-5DE42C607F9F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7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A6EEBF7-C4D0-4DE0-8685-978AC9FC52F4}"/>
              </a:ext>
            </a:extLst>
          </p:cNvPr>
          <p:cNvSpPr txBox="1"/>
          <p:nvPr/>
        </p:nvSpPr>
        <p:spPr>
          <a:xfrm>
            <a:off x="685800" y="1854200"/>
            <a:ext cx="3175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000" b="1">
                <a:solidFill>
                  <a:srgbClr val="76FF57"/>
                </a:solidFill>
                <a:latin typeface="Aptos"/>
              </a:rPr>
              <a:t>Most</a:t>
            </a:r>
          </a:p>
        </p:txBody>
      </p:sp>
      <p:sp>
        <p:nvSpPr>
          <p:cNvPr id="7" name="Téglalap: lekerekített 6">
            <a:extLst>
              <a:ext uri="{FF2B5EF4-FFF2-40B4-BE49-F238E27FC236}">
                <a16:creationId xmlns:a16="http://schemas.microsoft.com/office/drawing/2014/main" id="{94DAB8C1-34CB-4037-9EDD-57553F548146}"/>
              </a:ext>
            </a:extLst>
          </p:cNvPr>
          <p:cNvSpPr/>
          <p:nvPr/>
        </p:nvSpPr>
        <p:spPr>
          <a:xfrm>
            <a:off x="685800" y="2413000"/>
            <a:ext cx="3276600" cy="24130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AAF8D007-0E88-42E0-99EE-CDD9C7F6EBFE}"/>
              </a:ext>
            </a:extLst>
          </p:cNvPr>
          <p:cNvSpPr txBox="1"/>
          <p:nvPr/>
        </p:nvSpPr>
        <p:spPr>
          <a:xfrm>
            <a:off x="939800" y="2768600"/>
            <a:ext cx="27686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600">
                <a:solidFill>
                  <a:srgbClr val="FFFFFF"/>
                </a:solidFill>
                <a:latin typeface="Aptos"/>
              </a:rPr>
              <a:t>Android alkalmazás\nSzerepkörös demóbelépés\nHelyi, fiktív mintaadatok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278B844C-2BF3-4DBD-BE1F-606DE8B9E1C8}"/>
              </a:ext>
            </a:extLst>
          </p:cNvPr>
          <p:cNvSpPr txBox="1"/>
          <p:nvPr/>
        </p:nvSpPr>
        <p:spPr>
          <a:xfrm>
            <a:off x="4495800" y="1854200"/>
            <a:ext cx="3175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000" b="1">
                <a:solidFill>
                  <a:srgbClr val="76FF57"/>
                </a:solidFill>
                <a:latin typeface="Aptos"/>
              </a:rPr>
              <a:t>Következő</a:t>
            </a:r>
          </a:p>
        </p:txBody>
      </p:sp>
      <p:sp>
        <p:nvSpPr>
          <p:cNvPr id="10" name="Téglalap: lekerekített 9">
            <a:extLst>
              <a:ext uri="{FF2B5EF4-FFF2-40B4-BE49-F238E27FC236}">
                <a16:creationId xmlns:a16="http://schemas.microsoft.com/office/drawing/2014/main" id="{D2B1EDB9-A608-4264-B414-0719A64BAD6E}"/>
              </a:ext>
            </a:extLst>
          </p:cNvPr>
          <p:cNvSpPr/>
          <p:nvPr/>
        </p:nvSpPr>
        <p:spPr>
          <a:xfrm>
            <a:off x="4495800" y="2413000"/>
            <a:ext cx="3276600" cy="24130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31437926-0526-4A08-BC39-8175FF659D83}"/>
              </a:ext>
            </a:extLst>
          </p:cNvPr>
          <p:cNvSpPr txBox="1"/>
          <p:nvPr/>
        </p:nvSpPr>
        <p:spPr>
          <a:xfrm>
            <a:off x="4749800" y="2768600"/>
            <a:ext cx="27686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600">
                <a:solidFill>
                  <a:srgbClr val="FFFFFF"/>
                </a:solidFill>
                <a:latin typeface="Aptos"/>
              </a:rPr>
              <a:t>Backend API és adatbázis\n2FA és szervezeti jogosultság\nTitkosítás, naplózás, GDPR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3D517263-2FDE-4D67-9891-CED4EC6270F1}"/>
              </a:ext>
            </a:extLst>
          </p:cNvPr>
          <p:cNvSpPr txBox="1"/>
          <p:nvPr/>
        </p:nvSpPr>
        <p:spPr>
          <a:xfrm>
            <a:off x="8305800" y="1854200"/>
            <a:ext cx="3175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000" b="1">
                <a:solidFill>
                  <a:srgbClr val="76FF57"/>
                </a:solidFill>
                <a:latin typeface="Aptos"/>
              </a:rPr>
              <a:t>Pilot</a:t>
            </a:r>
          </a:p>
        </p:txBody>
      </p:sp>
      <p:sp>
        <p:nvSpPr>
          <p:cNvPr id="13" name="Téglalap: lekerekített 12">
            <a:extLst>
              <a:ext uri="{FF2B5EF4-FFF2-40B4-BE49-F238E27FC236}">
                <a16:creationId xmlns:a16="http://schemas.microsoft.com/office/drawing/2014/main" id="{7771550A-6918-4434-92FA-645EA4BD8ABE}"/>
              </a:ext>
            </a:extLst>
          </p:cNvPr>
          <p:cNvSpPr/>
          <p:nvPr/>
        </p:nvSpPr>
        <p:spPr>
          <a:xfrm>
            <a:off x="8305800" y="2413000"/>
            <a:ext cx="3276600" cy="2413000"/>
          </a:xfrm>
          <a:prstGeom prst="roundRect">
            <a:avLst/>
          </a:prstGeom>
          <a:solidFill>
            <a:srgbClr val="1D252B"/>
          </a:solidFill>
          <a:ln w="12700">
            <a:solidFill>
              <a:srgbClr val="0087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2509E708-3FB5-4911-A201-67342F29BA6A}"/>
              </a:ext>
            </a:extLst>
          </p:cNvPr>
          <p:cNvSpPr txBox="1"/>
          <p:nvPr/>
        </p:nvSpPr>
        <p:spPr>
          <a:xfrm>
            <a:off x="8559800" y="2768600"/>
            <a:ext cx="2768600" cy="10772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600">
                <a:solidFill>
                  <a:srgbClr val="FFFFFF"/>
                </a:solidFill>
                <a:latin typeface="Aptos"/>
              </a:rPr>
              <a:t>Partneri adatkapcsolatok\nValós folyamatpróba\nMérés és fokozatos bevezetés</a:t>
            </a:r>
          </a:p>
        </p:txBody>
      </p:sp>
    </p:spTree>
    <p:extLst>
      <p:ext uri="{BB962C8B-B14F-4D97-AF65-F5344CB8AC3E}">
        <p14:creationId xmlns:p14="http://schemas.microsoft.com/office/powerpoint/2010/main" val="2046601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12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16B79AD-B86E-430A-A3EC-675417518003}"/>
              </a:ext>
            </a:extLst>
          </p:cNvPr>
          <p:cNvSpPr txBox="1"/>
          <p:nvPr/>
        </p:nvSpPr>
        <p:spPr>
          <a:xfrm>
            <a:off x="685800" y="406400"/>
            <a:ext cx="5334000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1200" b="1">
                <a:solidFill>
                  <a:srgbClr val="76FF57"/>
                </a:solidFill>
                <a:latin typeface="Aptos"/>
              </a:rPr>
              <a:t>KÖVETKEZŐ LÉPÉS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9FEBABE-BA0E-446E-B1D5-64E2943089D9}"/>
              </a:ext>
            </a:extLst>
          </p:cNvPr>
          <p:cNvSpPr txBox="1"/>
          <p:nvPr/>
        </p:nvSpPr>
        <p:spPr>
          <a:xfrm>
            <a:off x="685800" y="762000"/>
            <a:ext cx="10795000" cy="55399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000" b="1">
                <a:solidFill>
                  <a:srgbClr val="FFFFFF"/>
                </a:solidFill>
                <a:latin typeface="Aptos"/>
              </a:rPr>
              <a:t>A következő döntés: közös partneri pilot indítása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74E0B2B-8F79-48EB-8836-8D8281032D32}"/>
              </a:ext>
            </a:extLst>
          </p:cNvPr>
          <p:cNvSpPr txBox="1"/>
          <p:nvPr/>
        </p:nvSpPr>
        <p:spPr>
          <a:xfrm>
            <a:off x="685800" y="6413500"/>
            <a:ext cx="63500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900" b="1">
                <a:solidFill>
                  <a:srgbClr val="B8C9D8"/>
                </a:solidFill>
                <a:latin typeface="Aptos"/>
              </a:rPr>
              <a:t>MUNKABRINGA · PARTNER APP · DEMÓ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D8B24A9-94AC-4A00-A776-F11701561797}"/>
              </a:ext>
            </a:extLst>
          </p:cNvPr>
          <p:cNvSpPr txBox="1"/>
          <p:nvPr/>
        </p:nvSpPr>
        <p:spPr>
          <a:xfrm>
            <a:off x="11201400" y="6413500"/>
            <a:ext cx="304800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hu-HU" sz="900" b="1">
                <a:solidFill>
                  <a:srgbClr val="B8C9D8"/>
                </a:solidFill>
                <a:latin typeface="Aptos"/>
              </a:rPr>
              <a:t>8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57D18EB5-7567-44DE-B699-66219A7E85FB}"/>
              </a:ext>
            </a:extLst>
          </p:cNvPr>
          <p:cNvSpPr txBox="1"/>
          <p:nvPr/>
        </p:nvSpPr>
        <p:spPr>
          <a:xfrm>
            <a:off x="736600" y="2032000"/>
            <a:ext cx="698500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500" b="1">
                <a:solidFill>
                  <a:srgbClr val="76FF57"/>
                </a:solidFill>
                <a:latin typeface="Aptos"/>
              </a:rPr>
              <a:t>1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E86C77C-973A-4AEC-9C84-A9EA9BBCD184}"/>
              </a:ext>
            </a:extLst>
          </p:cNvPr>
          <p:cNvSpPr txBox="1"/>
          <p:nvPr/>
        </p:nvSpPr>
        <p:spPr>
          <a:xfrm>
            <a:off x="1587500" y="2095500"/>
            <a:ext cx="8890000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200" b="1">
                <a:solidFill>
                  <a:srgbClr val="FFFFFF"/>
                </a:solidFill>
                <a:latin typeface="Aptos"/>
              </a:rPr>
              <a:t>Pilotpartnerek és adatgazdák kijelölése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1062C73B-BB7C-4785-9EAC-8BD6BEC2BFDF}"/>
              </a:ext>
            </a:extLst>
          </p:cNvPr>
          <p:cNvSpPr txBox="1"/>
          <p:nvPr/>
        </p:nvSpPr>
        <p:spPr>
          <a:xfrm>
            <a:off x="736600" y="3111500"/>
            <a:ext cx="698500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500" b="1">
                <a:solidFill>
                  <a:srgbClr val="76FF57"/>
                </a:solidFill>
                <a:latin typeface="Aptos"/>
              </a:rPr>
              <a:t>2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889DA3C-7C8C-46BB-936D-D22866BBD507}"/>
              </a:ext>
            </a:extLst>
          </p:cNvPr>
          <p:cNvSpPr txBox="1"/>
          <p:nvPr/>
        </p:nvSpPr>
        <p:spPr>
          <a:xfrm>
            <a:off x="1587500" y="3175000"/>
            <a:ext cx="9398000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200" b="1">
                <a:solidFill>
                  <a:srgbClr val="FFFFFF"/>
                </a:solidFill>
                <a:latin typeface="Aptos"/>
              </a:rPr>
              <a:t>A szükséges adatmezők és jogosultságok véglegesítése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398695AA-224F-449D-B169-9B9FAFBAE75C}"/>
              </a:ext>
            </a:extLst>
          </p:cNvPr>
          <p:cNvSpPr txBox="1"/>
          <p:nvPr/>
        </p:nvSpPr>
        <p:spPr>
          <a:xfrm>
            <a:off x="736600" y="4191000"/>
            <a:ext cx="698500" cy="63094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3500" b="1">
                <a:solidFill>
                  <a:srgbClr val="76FF57"/>
                </a:solidFill>
                <a:latin typeface="Aptos"/>
              </a:rPr>
              <a:t>3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F5FFE692-287E-45E0-92C2-A9F67D5AB456}"/>
              </a:ext>
            </a:extLst>
          </p:cNvPr>
          <p:cNvSpPr txBox="1"/>
          <p:nvPr/>
        </p:nvSpPr>
        <p:spPr>
          <a:xfrm>
            <a:off x="1587500" y="4254500"/>
            <a:ext cx="9144000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200" b="1">
                <a:solidFill>
                  <a:srgbClr val="FFFFFF"/>
                </a:solidFill>
                <a:latin typeface="Aptos"/>
              </a:rPr>
              <a:t>Zárt teszt, visszajelzés és mérhető bevezetési terv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4A0AD327-C52C-4150-911E-EDFE23468767}"/>
              </a:ext>
            </a:extLst>
          </p:cNvPr>
          <p:cNvSpPr txBox="1"/>
          <p:nvPr/>
        </p:nvSpPr>
        <p:spPr>
          <a:xfrm>
            <a:off x="736600" y="5486400"/>
            <a:ext cx="4445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hu-HU" sz="2000" b="1">
                <a:solidFill>
                  <a:srgbClr val="0087F5"/>
                </a:solidFill>
                <a:latin typeface="Aptos"/>
              </a:rPr>
              <a:t>munkabringa.hu</a:t>
            </a:r>
          </a:p>
        </p:txBody>
      </p:sp>
    </p:spTree>
    <p:extLst>
      <p:ext uri="{BB962C8B-B14F-4D97-AF65-F5344CB8AC3E}">
        <p14:creationId xmlns:p14="http://schemas.microsoft.com/office/powerpoint/2010/main" val="2489371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Office PowerPoint</Application>
  <PresentationFormat>Egyéni</PresentationFormat>
  <Paragraphs>95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sandordan1 sandordan1</dc:creator>
  <cp:lastModifiedBy>sandordan1 sandordan1</cp:lastModifiedBy>
  <cp:revision>1</cp:revision>
  <dcterms:created xsi:type="dcterms:W3CDTF">2026-09-02T15:03:27Z</dcterms:created>
  <dcterms:modified xsi:type="dcterms:W3CDTF">2026-09-02T15:03:27Z</dcterms:modified>
</cp:coreProperties>
</file>